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53" r:id="rId1"/>
  </p:sldMasterIdLst>
  <p:notesMasterIdLst>
    <p:notesMasterId r:id="rId30"/>
  </p:notesMasterIdLst>
  <p:sldIdLst>
    <p:sldId id="330" r:id="rId2"/>
    <p:sldId id="331" r:id="rId3"/>
    <p:sldId id="296" r:id="rId4"/>
    <p:sldId id="342" r:id="rId5"/>
    <p:sldId id="298" r:id="rId6"/>
    <p:sldId id="300" r:id="rId7"/>
    <p:sldId id="343" r:id="rId8"/>
    <p:sldId id="335" r:id="rId9"/>
    <p:sldId id="344" r:id="rId10"/>
    <p:sldId id="345" r:id="rId11"/>
    <p:sldId id="332" r:id="rId12"/>
    <p:sldId id="299" r:id="rId13"/>
    <p:sldId id="346" r:id="rId14"/>
    <p:sldId id="333" r:id="rId15"/>
    <p:sldId id="302" r:id="rId16"/>
    <p:sldId id="347" r:id="rId17"/>
    <p:sldId id="314" r:id="rId18"/>
    <p:sldId id="348" r:id="rId19"/>
    <p:sldId id="336" r:id="rId20"/>
    <p:sldId id="337" r:id="rId21"/>
    <p:sldId id="338" r:id="rId22"/>
    <p:sldId id="339" r:id="rId23"/>
    <p:sldId id="316" r:id="rId24"/>
    <p:sldId id="340" r:id="rId25"/>
    <p:sldId id="322" r:id="rId26"/>
    <p:sldId id="321" r:id="rId27"/>
    <p:sldId id="341" r:id="rId28"/>
    <p:sldId id="349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1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1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1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1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1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1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1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1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1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9B9E29D-FE1D-4965-99EE-713DABFB6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</p:grpSp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13B41-1348-47DE-9EC7-52B4C3376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4C762-187A-4981-A5BD-B33D24E38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926CC-0C41-427C-A85C-F169395CB7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C1B20-C540-483E-BCAC-A284A3351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62A65-E171-4CEE-A1E9-3547391D9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F2C2A-515E-48B7-9C72-AACCA53DB7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312CE-CE56-4140-B94B-59AF1349F2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34853-095F-4B47-B739-9A5FBF106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CE316-CCE2-4061-AB4B-3929E0745B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72697-8AA6-458A-BE4B-F8491B807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CAB6B-9F65-45DC-A5F8-B6C026C9E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90FA8-30D5-47BB-AC9D-1C5AB9C53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Verdana" pitchFamily="34" charset="0"/>
              </a:defRPr>
            </a:lvl1pPr>
          </a:lstStyle>
          <a:p>
            <a:pPr>
              <a:defRPr/>
            </a:pPr>
            <a:fld id="{C47A55B0-C9E7-4C8E-B036-4132283C9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78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78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Verdana" pitchFamily="34" charset="0"/>
            </a:endParaRPr>
          </a:p>
        </p:txBody>
      </p:sp>
      <p:sp>
        <p:nvSpPr>
          <p:cNvPr id="778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Vietnam War: Debates and Controversies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Advanced Topics in AP </a:t>
            </a:r>
          </a:p>
          <a:p>
            <a:r>
              <a:rPr lang="en-US" dirty="0" smtClean="0"/>
              <a:t>U.S. History</a:t>
            </a:r>
          </a:p>
          <a:p>
            <a:r>
              <a:rPr lang="en-US" dirty="0" smtClean="0"/>
              <a:t>Dr. Lisa Mundey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D. Issue of China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z="2000" dirty="0" err="1" smtClean="0"/>
              <a:t>Moyar</a:t>
            </a:r>
            <a:r>
              <a:rPr lang="en-US" sz="2000" dirty="0" smtClean="0"/>
              <a:t> contends: </a:t>
            </a:r>
          </a:p>
          <a:p>
            <a:pPr lvl="1" eaLnBrk="1" hangingPunct="1"/>
            <a:r>
              <a:rPr lang="en-US" sz="1800" dirty="0" smtClean="0"/>
              <a:t>Agreement and unity between Vietnam and China</a:t>
            </a:r>
          </a:p>
          <a:p>
            <a:pPr lvl="1" eaLnBrk="1" hangingPunct="1"/>
            <a:r>
              <a:rPr lang="en-US" sz="1800" dirty="0" smtClean="0"/>
              <a:t>Describes China’s reaction to the Gulf of Tonkin Incident as “feeble” and “frightened” of American power</a:t>
            </a:r>
          </a:p>
          <a:p>
            <a:pPr lvl="1" eaLnBrk="1" hangingPunct="1"/>
            <a:r>
              <a:rPr lang="en-US" sz="1800" dirty="0" smtClean="0"/>
              <a:t>Johnson could invade North Vietnam without Chinese intervention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5" name="Picture 2" descr="map 28-0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29006" y="1600200"/>
            <a:ext cx="3676988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/>
              <a:t>D. Issue of China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Historian </a:t>
            </a:r>
            <a:r>
              <a:rPr lang="en-US" sz="2000" dirty="0" err="1" smtClean="0"/>
              <a:t>Qiang</a:t>
            </a:r>
            <a:r>
              <a:rPr lang="en-US" sz="2000" dirty="0" smtClean="0"/>
              <a:t> </a:t>
            </a:r>
            <a:r>
              <a:rPr lang="en-US" sz="2000" dirty="0" err="1" smtClean="0"/>
              <a:t>Zhai</a:t>
            </a:r>
            <a:r>
              <a:rPr lang="en-US" sz="2000" dirty="0" smtClean="0"/>
              <a:t> responds:</a:t>
            </a:r>
          </a:p>
          <a:p>
            <a:pPr lvl="1" eaLnBrk="1" hangingPunct="1"/>
            <a:r>
              <a:rPr lang="en-US" sz="2000" dirty="0" smtClean="0"/>
              <a:t>Vietnam and China disagreed on many issues, including the extent of Vietnamese domination of Laos and Cambodia</a:t>
            </a:r>
          </a:p>
          <a:p>
            <a:pPr lvl="1" eaLnBrk="1" hangingPunct="1"/>
            <a:r>
              <a:rPr lang="en-US" sz="2000" dirty="0" smtClean="0"/>
              <a:t>China’s policy firm: </a:t>
            </a:r>
          </a:p>
          <a:p>
            <a:pPr lvl="2" eaLnBrk="1" hangingPunct="1"/>
            <a:r>
              <a:rPr lang="en-US" sz="1600" dirty="0" smtClean="0"/>
              <a:t>mobilized army, air, and naval forces into combat-readiness</a:t>
            </a:r>
          </a:p>
          <a:p>
            <a:pPr lvl="2" eaLnBrk="1" hangingPunct="1"/>
            <a:r>
              <a:rPr lang="en-US" sz="1600" dirty="0" smtClean="0"/>
              <a:t>moved air and antiaircraft divisions to Vietnamese border</a:t>
            </a:r>
          </a:p>
          <a:p>
            <a:pPr lvl="2" eaLnBrk="1" hangingPunct="1"/>
            <a:r>
              <a:rPr lang="en-US" sz="1600" dirty="0" smtClean="0"/>
              <a:t>sent MIG jets to North Vietnam</a:t>
            </a:r>
          </a:p>
          <a:p>
            <a:pPr lvl="2" eaLnBrk="1" hangingPunct="1"/>
            <a:r>
              <a:rPr lang="en-US" sz="1600" dirty="0" smtClean="0"/>
              <a:t>trained pilots</a:t>
            </a:r>
          </a:p>
          <a:p>
            <a:pPr lvl="2" eaLnBrk="1" hangingPunct="1"/>
            <a:r>
              <a:rPr lang="en-US" sz="1600" dirty="0" smtClean="0"/>
              <a:t>built airfields for sanctuary and repair along border</a:t>
            </a:r>
          </a:p>
          <a:p>
            <a:pPr lvl="1"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US" sz="2200" dirty="0" smtClean="0"/>
              <a:t>Historian Chen </a:t>
            </a:r>
            <a:r>
              <a:rPr lang="en-US" sz="2200" dirty="0" err="1" smtClean="0"/>
              <a:t>Jian</a:t>
            </a:r>
            <a:r>
              <a:rPr lang="en-US" sz="2200" dirty="0" smtClean="0"/>
              <a:t> shows that Mao repeatedly indicated an American invasion of North Vietnam would be met with Chinese ground forces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2000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/>
              <a:t>E. Was South Vietnam winning the war before the assassination of Diem?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dirty="0" err="1" smtClean="0"/>
              <a:t>Moyar</a:t>
            </a:r>
            <a:r>
              <a:rPr lang="en-US" sz="2400" dirty="0" smtClean="0"/>
              <a:t> contends:</a:t>
            </a:r>
          </a:p>
          <a:p>
            <a:pPr lvl="1" eaLnBrk="1" hangingPunct="1"/>
            <a:r>
              <a:rPr lang="en-US" sz="2000" dirty="0" smtClean="0"/>
              <a:t>South Vietnamese army not only making progress during Diem years, but winning war</a:t>
            </a:r>
          </a:p>
          <a:p>
            <a:pPr lvl="1" eaLnBrk="1" hangingPunct="1">
              <a:buNone/>
            </a:pPr>
            <a:endParaRPr lang="en-US" sz="2000" dirty="0" smtClean="0"/>
          </a:p>
          <a:p>
            <a:pPr eaLnBrk="1" hangingPunct="1"/>
            <a:r>
              <a:rPr lang="en-US" sz="2400" dirty="0" smtClean="0"/>
              <a:t>Historian Andrew </a:t>
            </a:r>
            <a:r>
              <a:rPr lang="en-US" sz="2400" dirty="0" err="1" smtClean="0"/>
              <a:t>Birtle</a:t>
            </a:r>
            <a:r>
              <a:rPr lang="en-US" sz="2400" dirty="0" smtClean="0"/>
              <a:t> responds:</a:t>
            </a:r>
          </a:p>
          <a:p>
            <a:pPr lvl="1" eaLnBrk="1" hangingPunct="1"/>
            <a:r>
              <a:rPr lang="en-US" sz="2000" dirty="0" smtClean="0"/>
              <a:t>Acknowledges that a war might be going well in one region while doing poorly in another</a:t>
            </a:r>
          </a:p>
          <a:p>
            <a:pPr lvl="1" eaLnBrk="1" hangingPunct="1"/>
            <a:r>
              <a:rPr lang="en-US" sz="2000" dirty="0" smtClean="0"/>
              <a:t>U.S. soldiers complained of same institutional, operational, and tactical shortcomings in 1964 and 1965 that had been true in 1960 and 1961</a:t>
            </a:r>
          </a:p>
          <a:p>
            <a:pPr lvl="1" eaLnBrk="1" hangingPunct="1"/>
            <a:r>
              <a:rPr lang="en-US" sz="2000" dirty="0" smtClean="0"/>
              <a:t>Concludes: victory not yet in sight, but imminent defeat also not likely; progress spotty, incremental, and easily reversible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F. Role of Buddhist Monks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324600" cy="4530725"/>
          </a:xfrm>
        </p:spPr>
        <p:txBody>
          <a:bodyPr/>
          <a:lstStyle/>
          <a:p>
            <a:r>
              <a:rPr lang="en-US" sz="2400" dirty="0" err="1" smtClean="0"/>
              <a:t>Moyar</a:t>
            </a:r>
            <a:r>
              <a:rPr lang="en-US" sz="2400" dirty="0" smtClean="0"/>
              <a:t> contends:</a:t>
            </a:r>
          </a:p>
          <a:p>
            <a:pPr lvl="1"/>
            <a:r>
              <a:rPr lang="en-US" sz="2000" dirty="0" smtClean="0"/>
              <a:t>Militant Buddhists made it impossible for the South Vietnamese government to function</a:t>
            </a:r>
          </a:p>
          <a:p>
            <a:pPr lvl="1"/>
            <a:r>
              <a:rPr lang="en-US" sz="2000" dirty="0" smtClean="0"/>
              <a:t>Militant Buddhists were infiltrated and led by communists</a:t>
            </a:r>
          </a:p>
          <a:p>
            <a:pPr>
              <a:buNone/>
            </a:pPr>
            <a:endParaRPr lang="en-US" sz="2000" dirty="0"/>
          </a:p>
        </p:txBody>
      </p:sp>
      <p:pic>
        <p:nvPicPr>
          <p:cNvPr id="5" name="Content Placeholder 4" descr="immolation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24400" y="3886200"/>
            <a:ext cx="4038600" cy="25797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F. Role of Buddhist Monks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Historian James McAllister responds:</a:t>
            </a:r>
          </a:p>
          <a:p>
            <a:pPr lvl="1"/>
            <a:r>
              <a:rPr lang="en-US" sz="2000" dirty="0" smtClean="0"/>
              <a:t>Analysts from the CIA failed to find conclusive evidence the Buddhist leaders were communists</a:t>
            </a:r>
          </a:p>
          <a:p>
            <a:pPr lvl="1"/>
            <a:r>
              <a:rPr lang="en-US" sz="2000" dirty="0" smtClean="0"/>
              <a:t>Communists saw Buddhists as irreconcilable enemies 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400" dirty="0" smtClean="0"/>
              <a:t>Historian Edward Miller responds:</a:t>
            </a:r>
          </a:p>
          <a:p>
            <a:pPr lvl="1"/>
            <a:r>
              <a:rPr lang="en-US" sz="2000" dirty="0" smtClean="0"/>
              <a:t>Buddhists frequently engaged in political activities, especially since their revival in the 1920s</a:t>
            </a:r>
          </a:p>
          <a:p>
            <a:pPr lvl="1"/>
            <a:r>
              <a:rPr lang="en-US" sz="2000" dirty="0" smtClean="0"/>
              <a:t>Buddhists were nationalists</a:t>
            </a:r>
            <a:endParaRPr lang="en-US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/>
              <a:t>G. Blame Game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General Westmoreland, Admiral US Grant Sharp blamed civilian leaders for “tying hands” of military</a:t>
            </a:r>
          </a:p>
          <a:p>
            <a:pPr eaLnBrk="1" hangingPunct="1"/>
            <a:r>
              <a:rPr lang="en-US" sz="2000" dirty="0" smtClean="0"/>
              <a:t>Some strategists argue military failed to adapt to guerrilla warfare</a:t>
            </a:r>
          </a:p>
          <a:p>
            <a:pPr eaLnBrk="1" hangingPunct="1"/>
            <a:r>
              <a:rPr lang="en-US" sz="2000" dirty="0" smtClean="0"/>
              <a:t>Media and anti-war movement for prematurely turning the American people against the war</a:t>
            </a:r>
          </a:p>
          <a:p>
            <a:pPr eaLnBrk="1" hangingPunct="1"/>
            <a:r>
              <a:rPr lang="en-US" sz="2000" dirty="0" smtClean="0"/>
              <a:t>Chronic weakness of South Vietnam; can’t save allies unable to help themselves</a:t>
            </a:r>
          </a:p>
          <a:p>
            <a:pPr eaLnBrk="1" hangingPunct="1"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 descr="McNama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76400"/>
            <a:ext cx="4064000" cy="4073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4343400" y="601980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>
                <a:latin typeface="Arial" charset="0"/>
              </a:rPr>
              <a:t>Secretary of Defense Robert S. McNamara and General Westmoreland 08/1965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G. Blame Game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sz="2000" dirty="0" smtClean="0"/>
              <a:t>Unable to prove whether more decisive use of military power could have ended the war satisfactorily without causing even more disastrous consequences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Unable to prove whether a more vigorous and imaginative counterinsurgency program at an earlier state could have wrested control of the countryside from VC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Role of media and anti-war movement often over-emphasized (next part of lecture)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Cannot know what would have happened had Diem lived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b="1" dirty="0" smtClean="0"/>
              <a:t>Bottom line: What-ifs are speculative and cannot be proven!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H. Vietnam Vets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Immediate post-war image of vet: drug-crazed, gun-toting, violence-prone, and unable to adjust to civilian society</a:t>
            </a:r>
          </a:p>
          <a:p>
            <a:pPr eaLnBrk="1" hangingPunct="1"/>
            <a:r>
              <a:rPr lang="en-US" dirty="0" smtClean="0"/>
              <a:t>1980s: “Spat on vet”</a:t>
            </a:r>
          </a:p>
        </p:txBody>
      </p:sp>
      <p:pic>
        <p:nvPicPr>
          <p:cNvPr id="5" name="Picture 2" descr="photo page 890b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078038"/>
            <a:ext cx="4038600" cy="357505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H. Vietnam Vets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Jerry </a:t>
            </a:r>
            <a:r>
              <a:rPr lang="en-US" sz="2400" dirty="0" err="1" smtClean="0"/>
              <a:t>Lembcke</a:t>
            </a:r>
            <a:r>
              <a:rPr lang="en-US" sz="2400" dirty="0" smtClean="0"/>
              <a:t>, Vietnam vet and sociologist, responds in </a:t>
            </a:r>
            <a:r>
              <a:rPr lang="en-US" sz="2400" i="1" dirty="0" smtClean="0"/>
              <a:t>The Spitting Image: Myth, Memory, and the Legacy of Vietnam </a:t>
            </a:r>
            <a:r>
              <a:rPr lang="en-US" sz="2400" dirty="0" smtClean="0"/>
              <a:t>(New York University Press, 1998):</a:t>
            </a:r>
          </a:p>
          <a:p>
            <a:pPr lvl="1"/>
            <a:r>
              <a:rPr lang="en-US" dirty="0" smtClean="0"/>
              <a:t>No solid evidence exists to support the claim that antiwar protestors spat on returning soldiers</a:t>
            </a:r>
          </a:p>
          <a:p>
            <a:pPr lvl="1"/>
            <a:r>
              <a:rPr lang="en-US" dirty="0" smtClean="0"/>
              <a:t>No contemporary newspaper accounts, no police records, no photos or video</a:t>
            </a:r>
          </a:p>
          <a:p>
            <a:pPr lvl="1"/>
            <a:r>
              <a:rPr lang="en-US" dirty="0" smtClean="0"/>
              <a:t>Image created by Nixon to discredit antiwar movement; took on a cultural life of its own</a:t>
            </a:r>
          </a:p>
          <a:p>
            <a:pPr lvl="1"/>
            <a:r>
              <a:rPr lang="en-US" dirty="0" smtClean="0"/>
              <a:t>Antiwar groups often supported vets, especially those suffering from PTSD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II. Media and Public Opinion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</a:t>
            </a:r>
            <a:r>
              <a:rPr lang="en-US" sz="2400" dirty="0" smtClean="0"/>
              <a:t>William M. Hammond, “The Press in Vietnam as Agent of Defeat: A Critical Examination,” </a:t>
            </a:r>
            <a:r>
              <a:rPr lang="en-US" sz="2400" i="1" dirty="0" smtClean="0"/>
              <a:t>Reviews in American History</a:t>
            </a:r>
            <a:r>
              <a:rPr lang="en-US" sz="2400" dirty="0" smtClean="0"/>
              <a:t>, Vol. 17, No. 2 (Jun., 1989): 312-323.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  William M. Hammond, </a:t>
            </a:r>
            <a:r>
              <a:rPr lang="en-US" sz="2400" i="1" dirty="0" smtClean="0"/>
              <a:t>Reporting Vietnam: Media &amp; Military at War</a:t>
            </a:r>
            <a:r>
              <a:rPr lang="en-US" sz="2400" dirty="0" smtClean="0"/>
              <a:t> (Lawrence, KS: University Press of Kansas, 2000).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i="1" dirty="0" smtClean="0"/>
              <a:t>        </a:t>
            </a:r>
            <a:r>
              <a:rPr lang="en-US" sz="2400" dirty="0" smtClean="0"/>
              <a:t>Daniel C. </a:t>
            </a:r>
            <a:r>
              <a:rPr lang="en-US" sz="2400" dirty="0" err="1" smtClean="0"/>
              <a:t>Hallin</a:t>
            </a:r>
            <a:r>
              <a:rPr lang="en-US" sz="2400" dirty="0" smtClean="0"/>
              <a:t>, </a:t>
            </a:r>
            <a:r>
              <a:rPr lang="en-US" sz="2400" i="1" dirty="0" smtClean="0"/>
              <a:t>The “Uncensored War”: The Media and Vietnam </a:t>
            </a:r>
            <a:r>
              <a:rPr lang="en-US" sz="2400" dirty="0" smtClean="0"/>
              <a:t>(University Press of California, 1989).</a:t>
            </a:r>
            <a:r>
              <a:rPr lang="en-US" sz="2400" i="1" dirty="0" smtClean="0"/>
              <a:t> 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/>
              <a:t>I Interpretive Schools of Thought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buAutoNum type="alphaUcPeriod"/>
            </a:pPr>
            <a:r>
              <a:rPr lang="en-US" sz="2400" dirty="0" smtClean="0"/>
              <a:t>Orthodox</a:t>
            </a:r>
          </a:p>
          <a:p>
            <a:pPr marL="857250" lvl="1" indent="-457200" eaLnBrk="1" hangingPunct="1">
              <a:buFont typeface="+mj-lt"/>
              <a:buAutoNum type="arabicPeriod"/>
            </a:pPr>
            <a:r>
              <a:rPr lang="en-US" sz="2000" dirty="0" smtClean="0"/>
              <a:t>Believe the war was unwinnable and America’s defeat inevitable</a:t>
            </a:r>
          </a:p>
          <a:p>
            <a:pPr marL="857250" lvl="1" indent="-457200" eaLnBrk="1" hangingPunct="1">
              <a:buFont typeface="+mj-lt"/>
              <a:buAutoNum type="arabicPeriod"/>
            </a:pPr>
            <a:r>
              <a:rPr lang="en-US" sz="2000" dirty="0" smtClean="0"/>
              <a:t>Historians include: George C. Herring, David Anderson, David Kaiser, John </a:t>
            </a:r>
            <a:r>
              <a:rPr lang="en-US" sz="2000" dirty="0" err="1" smtClean="0"/>
              <a:t>Prados</a:t>
            </a:r>
            <a:r>
              <a:rPr lang="en-US" sz="2000" dirty="0" smtClean="0"/>
              <a:t>, Jeffrey Record</a:t>
            </a:r>
          </a:p>
          <a:p>
            <a:pPr marL="457200" indent="-457200" eaLnBrk="1" hangingPunct="1">
              <a:buAutoNum type="alphaUcPeriod"/>
            </a:pPr>
            <a:r>
              <a:rPr lang="en-US" sz="2400" dirty="0" smtClean="0"/>
              <a:t>Revisionist</a:t>
            </a:r>
          </a:p>
          <a:p>
            <a:pPr marL="857250" lvl="1" indent="-457200" eaLnBrk="1" hangingPunct="1">
              <a:buFont typeface="+mj-lt"/>
              <a:buAutoNum type="arabicPeriod"/>
            </a:pPr>
            <a:r>
              <a:rPr lang="en-US" sz="2000" dirty="0" smtClean="0"/>
              <a:t>War was noble but poorly executed; it could have been won </a:t>
            </a:r>
          </a:p>
          <a:p>
            <a:pPr marL="857250" lvl="1" indent="-457200" eaLnBrk="1" hangingPunct="1">
              <a:buFont typeface="+mj-lt"/>
              <a:buAutoNum type="arabicPeriod"/>
            </a:pPr>
            <a:r>
              <a:rPr lang="en-US" sz="2000" dirty="0" smtClean="0"/>
              <a:t>Historians include: </a:t>
            </a:r>
            <a:r>
              <a:rPr lang="en-US" sz="2000" dirty="0" err="1" smtClean="0"/>
              <a:t>Guenter</a:t>
            </a:r>
            <a:r>
              <a:rPr lang="en-US" sz="2000" dirty="0" smtClean="0"/>
              <a:t> </a:t>
            </a:r>
            <a:r>
              <a:rPr lang="en-US" sz="2000" dirty="0" err="1" smtClean="0"/>
              <a:t>Lewey</a:t>
            </a:r>
            <a:r>
              <a:rPr lang="en-US" sz="2000" dirty="0" smtClean="0"/>
              <a:t>, Lewis </a:t>
            </a:r>
            <a:r>
              <a:rPr lang="en-US" sz="2000" dirty="0" err="1" smtClean="0"/>
              <a:t>Sorley</a:t>
            </a:r>
            <a:r>
              <a:rPr lang="en-US" sz="2000" dirty="0" smtClean="0"/>
              <a:t>, Norman </a:t>
            </a:r>
            <a:r>
              <a:rPr lang="en-US" sz="2000" dirty="0" err="1" smtClean="0"/>
              <a:t>Podhoretz</a:t>
            </a:r>
            <a:r>
              <a:rPr lang="en-US" sz="2000" dirty="0" smtClean="0"/>
              <a:t>, Harry Summers, Michael Lind, William Colby, and Mark </a:t>
            </a:r>
            <a:r>
              <a:rPr lang="en-US" sz="2000" dirty="0" err="1" smtClean="0"/>
              <a:t>Moyar</a:t>
            </a:r>
            <a:endParaRPr lang="en-US" sz="2000" dirty="0" smtClean="0"/>
          </a:p>
          <a:p>
            <a:pPr marL="457200" indent="-457200" eaLnBrk="1" hangingPunct="1">
              <a:buAutoNum type="alphaUcPeriod"/>
            </a:pPr>
            <a:r>
              <a:rPr lang="en-US" sz="2000" dirty="0" smtClean="0"/>
              <a:t>Both schools focused equally and overwhelmingly on American sources, perspectives, and experiences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2000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A. Controversy</a:t>
            </a:r>
            <a:endParaRPr lang="en-US" b="1" dirty="0"/>
          </a:p>
        </p:txBody>
      </p:sp>
      <p:pic>
        <p:nvPicPr>
          <p:cNvPr id="5" name="Content Placeholder 4" descr="Vietnam Cronkit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524000"/>
            <a:ext cx="4041775" cy="27383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0" y="1600200"/>
            <a:ext cx="4101846" cy="50292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Standard belief about the media and the war in Vietnam: Press coverage so distorted the reality of what happened in South Vietnam that the American people lost heart and gave up</a:t>
            </a:r>
          </a:p>
          <a:p>
            <a:endParaRPr lang="en-US" dirty="0" smtClean="0"/>
          </a:p>
          <a:p>
            <a:pPr lvl="0"/>
            <a:r>
              <a:rPr lang="en-US" dirty="0" smtClean="0"/>
              <a:t>Peter </a:t>
            </a:r>
            <a:r>
              <a:rPr lang="en-US" dirty="0" err="1" smtClean="0"/>
              <a:t>Baestrup</a:t>
            </a:r>
            <a:r>
              <a:rPr lang="en-US" dirty="0" smtClean="0"/>
              <a:t> argues the public made up its own mind about the war, irrespective of what the press said</a:t>
            </a:r>
          </a:p>
          <a:p>
            <a:endParaRPr lang="en-US" dirty="0" smtClean="0"/>
          </a:p>
          <a:p>
            <a:pPr lvl="0"/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" y="44958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Vietnam. Walter Cronkite and a CBS Camera crew use a jeep for a dolly during an interview with the commanding officer  of the 1st Battalion, 1st Marines, during the Battle of Hue City. (February 20, 1968)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B. Influences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7239000" cy="402336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According to researchers </a:t>
            </a:r>
          </a:p>
          <a:p>
            <a:pPr lvl="0">
              <a:buNone/>
            </a:pPr>
            <a:r>
              <a:rPr lang="en-US" dirty="0" smtClean="0"/>
              <a:t>   Richard Lau, Thad Brown, </a:t>
            </a:r>
          </a:p>
          <a:p>
            <a:pPr lvl="0">
              <a:buNone/>
            </a:pPr>
            <a:r>
              <a:rPr lang="en-US" dirty="0" smtClean="0"/>
              <a:t>   and David Sears longstanding commitments and habits of a lifetime had a greater bearing on public opinion than even ties of kinship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Political affiliations, degree of anticommunism, and sense of confidence in government were more influential even for those with service members serving in Vietnam</a:t>
            </a:r>
          </a:p>
          <a:p>
            <a:endParaRPr lang="en-US" dirty="0"/>
          </a:p>
        </p:txBody>
      </p:sp>
      <p:pic>
        <p:nvPicPr>
          <p:cNvPr id="8" name="Content Placeholder 7" descr="Republican-and-Democrat-symbols-thumb-500x28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0" y="1600200"/>
            <a:ext cx="2667000" cy="14478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B. Influences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32198" y="1676400"/>
            <a:ext cx="4041648" cy="48768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Support for war falls 15% every time casualties rise by a factor of 10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It occurred regardless of whether the war appeared to be going well or not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It appeared regardless of positive or negative media coverage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A similar pattern occurred for Korea, which was not televised</a:t>
            </a:r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</p:txBody>
      </p:sp>
      <p:pic>
        <p:nvPicPr>
          <p:cNvPr id="5" name="Picture 5" descr="040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447800"/>
            <a:ext cx="4041775" cy="32334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457200" y="4876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Arial" charset="0"/>
              </a:rPr>
              <a:t>A young American lieutenant, his leg burned by an exploding Viet Cong white </a:t>
            </a:r>
          </a:p>
          <a:p>
            <a:r>
              <a:rPr lang="en-US" dirty="0" smtClean="0">
                <a:latin typeface="Arial" charset="0"/>
              </a:rPr>
              <a:t>phosphorus booby trap, is treated by a medic.  1966. 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C. Television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1800" dirty="0" smtClean="0"/>
              <a:t>In 1968, 56 million households had TV – of those, only 25.3 million watched the news on any given night and that number dropped to 24.7 million by 1972</a:t>
            </a:r>
          </a:p>
          <a:p>
            <a:pPr>
              <a:buFont typeface="Wingdings" pitchFamily="2" charset="2"/>
              <a:buNone/>
            </a:pPr>
            <a:endParaRPr lang="en-US" sz="1800" dirty="0" smtClean="0"/>
          </a:p>
          <a:p>
            <a:r>
              <a:rPr lang="en-US" sz="1800" dirty="0" smtClean="0"/>
              <a:t>Of the 2,300 reports that aired on the evening news, no more than 76 showed anything approaching true violence – most shots were taken at a distance – American dead were never shown; indeed, most TV broadcasts were supportive of the war</a:t>
            </a:r>
          </a:p>
          <a:p>
            <a:endParaRPr lang="en-US" sz="1800" dirty="0" smtClean="0"/>
          </a:p>
          <a:p>
            <a:r>
              <a:rPr lang="en-US" sz="1800" dirty="0" smtClean="0"/>
              <a:t>A 1969 survey demonstrated that of those who did watch the news, fewer than half could remember a single story from the broadcast</a:t>
            </a:r>
          </a:p>
          <a:p>
            <a:pPr>
              <a:buFont typeface="Wingdings" pitchFamily="2" charset="2"/>
              <a:buNone/>
            </a:pPr>
            <a:endParaRPr lang="en-US" sz="1800" dirty="0" smtClean="0"/>
          </a:p>
          <a:p>
            <a:r>
              <a:rPr lang="en-US" sz="1800" dirty="0" smtClean="0"/>
              <a:t>Of those who could remember what they watched, their own opinion colored what they saw: “war hawks” thought the news supported the war and “peace doves” thought the news did not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/>
          <a:lstStyle/>
          <a:p>
            <a:r>
              <a:rPr lang="en-US" b="1" dirty="0" smtClean="0"/>
              <a:t>C. Television 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810000" y="1600200"/>
            <a:ext cx="5181600" cy="5257800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en-US" sz="2600" dirty="0" smtClean="0"/>
              <a:t>Daniel </a:t>
            </a:r>
            <a:r>
              <a:rPr lang="en-US" sz="2600" dirty="0" err="1" smtClean="0"/>
              <a:t>Hallin</a:t>
            </a:r>
            <a:r>
              <a:rPr lang="en-US" sz="2600" dirty="0" smtClean="0"/>
              <a:t> finds:</a:t>
            </a:r>
          </a:p>
          <a:p>
            <a:pPr lvl="0"/>
            <a:endParaRPr lang="en-US" dirty="0" smtClean="0"/>
          </a:p>
          <a:p>
            <a:pPr lvl="0"/>
            <a:r>
              <a:rPr lang="en-US" sz="2100" dirty="0" smtClean="0"/>
              <a:t>After Johnson withdrew from the 1968 election, it became more politically acceptable for Democrats to criticize the war </a:t>
            </a:r>
          </a:p>
          <a:p>
            <a:pPr lvl="0">
              <a:buNone/>
            </a:pPr>
            <a:endParaRPr lang="en-US" sz="2100" dirty="0" smtClean="0"/>
          </a:p>
          <a:p>
            <a:pPr lvl="0"/>
            <a:r>
              <a:rPr lang="en-US" sz="2100" dirty="0" smtClean="0"/>
              <a:t>Opposition to war moved from fringes into the mainstream</a:t>
            </a:r>
          </a:p>
          <a:p>
            <a:pPr lvl="0">
              <a:buNone/>
            </a:pPr>
            <a:endParaRPr lang="en-US" sz="2100" dirty="0" smtClean="0"/>
          </a:p>
          <a:p>
            <a:pPr lvl="0"/>
            <a:r>
              <a:rPr lang="en-US" sz="2100" dirty="0" smtClean="0"/>
              <a:t>Pre-</a:t>
            </a:r>
            <a:r>
              <a:rPr lang="en-US" sz="2100" dirty="0" err="1" smtClean="0"/>
              <a:t>Tet</a:t>
            </a:r>
            <a:r>
              <a:rPr lang="en-US" sz="2100" dirty="0" smtClean="0"/>
              <a:t> TV coverage: 26.3% in favor, 4.5% opposed</a:t>
            </a:r>
          </a:p>
          <a:p>
            <a:pPr lvl="0">
              <a:buNone/>
            </a:pPr>
            <a:endParaRPr lang="en-US" sz="2100" dirty="0" smtClean="0"/>
          </a:p>
          <a:p>
            <a:pPr lvl="0"/>
            <a:r>
              <a:rPr lang="en-US" sz="2100" dirty="0" smtClean="0"/>
              <a:t>After-</a:t>
            </a:r>
            <a:r>
              <a:rPr lang="en-US" sz="2100" dirty="0" err="1" smtClean="0"/>
              <a:t>Tet</a:t>
            </a:r>
            <a:r>
              <a:rPr lang="en-US" sz="2100" dirty="0" smtClean="0"/>
              <a:t>: 26.1 support; 28.4 oppose</a:t>
            </a:r>
          </a:p>
          <a:p>
            <a:pPr lvl="0">
              <a:buNone/>
            </a:pPr>
            <a:endParaRPr lang="en-US" sz="2100" dirty="0" smtClean="0"/>
          </a:p>
          <a:p>
            <a:pPr lvl="0"/>
            <a:r>
              <a:rPr lang="en-US" sz="2100" dirty="0" smtClean="0"/>
              <a:t>49% of opposition coverage came from repeating public officials</a:t>
            </a:r>
          </a:p>
          <a:p>
            <a:pPr lvl="0">
              <a:buNone/>
            </a:pPr>
            <a:endParaRPr lang="en-US" sz="2100" dirty="0" smtClean="0"/>
          </a:p>
          <a:p>
            <a:pPr lvl="0"/>
            <a:r>
              <a:rPr lang="en-US" sz="2100" dirty="0" smtClean="0"/>
              <a:t>16% opposition came from reporters</a:t>
            </a:r>
            <a:endParaRPr lang="en-US" dirty="0"/>
          </a:p>
        </p:txBody>
      </p:sp>
      <p:pic>
        <p:nvPicPr>
          <p:cNvPr id="7" name="Content Placeholder 4" descr="Vietnam Hu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752600"/>
            <a:ext cx="2730926" cy="20681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533400" y="4038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 smtClean="0"/>
              <a:t>Marines patrol a street in </a:t>
            </a:r>
          </a:p>
          <a:p>
            <a:r>
              <a:rPr lang="en-US" i="1" dirty="0" smtClean="0"/>
              <a:t>Hue after the </a:t>
            </a:r>
            <a:r>
              <a:rPr lang="en-US" i="1" dirty="0" err="1" smtClean="0"/>
              <a:t>Tet</a:t>
            </a:r>
            <a:r>
              <a:rPr lang="en-US" i="1" dirty="0" smtClean="0"/>
              <a:t> offensive.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41387"/>
          </a:xfrm>
        </p:spPr>
        <p:txBody>
          <a:bodyPr/>
          <a:lstStyle/>
          <a:p>
            <a:r>
              <a:rPr lang="en-US" sz="3600" b="1" dirty="0" smtClean="0"/>
              <a:t>D. Newspapers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vast majority of Americans get their news from the local paper</a:t>
            </a:r>
          </a:p>
          <a:p>
            <a:pPr>
              <a:buFont typeface="Wingdings" pitchFamily="2" charset="2"/>
              <a:buNone/>
            </a:pPr>
            <a:endParaRPr lang="en-US" sz="2000" dirty="0" smtClean="0"/>
          </a:p>
          <a:p>
            <a:r>
              <a:rPr lang="en-US" sz="2000" dirty="0" smtClean="0"/>
              <a:t>63% of local papers lean conservative</a:t>
            </a:r>
          </a:p>
          <a:p>
            <a:pPr>
              <a:buFont typeface="Wingdings" pitchFamily="2" charset="2"/>
              <a:buNone/>
            </a:pPr>
            <a:endParaRPr lang="en-US" sz="2000" dirty="0" smtClean="0"/>
          </a:p>
          <a:p>
            <a:r>
              <a:rPr lang="en-US" sz="2000" dirty="0" smtClean="0"/>
              <a:t>A study of both the conservative-leaning and liberal-leaning newspapers in Columbus, OH shows that the newspapers carried mostly pro-war stories, advertising how many enemies were killed – they also did not show pictures of American killed or wounded, but of enemy dead</a:t>
            </a:r>
          </a:p>
          <a:p>
            <a:pPr>
              <a:buFont typeface="Wingdings" pitchFamily="2" charset="2"/>
              <a:buNone/>
            </a:pPr>
            <a:endParaRPr lang="en-US" sz="2000" dirty="0" smtClean="0"/>
          </a:p>
          <a:p>
            <a:r>
              <a:rPr lang="en-US" sz="2000" dirty="0" smtClean="0"/>
              <a:t>After the 1968 </a:t>
            </a:r>
            <a:r>
              <a:rPr lang="en-US" sz="2000" dirty="0" err="1" smtClean="0"/>
              <a:t>Tet</a:t>
            </a:r>
            <a:r>
              <a:rPr lang="en-US" sz="2000" dirty="0" smtClean="0"/>
              <a:t> Offensive, more public officials made public statements against the war – these comments were reported and account for most of the criticisms of the war in news print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E. Public Opinion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133600"/>
          <a:ext cx="8229600" cy="4527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2246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Opinion</a:t>
                      </a:r>
                      <a:endParaRPr lang="en-US" sz="1600" dirty="0"/>
                    </a:p>
                  </a:txBody>
                  <a:tcPr/>
                </a:tc>
              </a:tr>
              <a:tr h="3224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Nov. 21, 1965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</a:tr>
              <a:tr h="3224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Jun</a:t>
                      </a:r>
                      <a:r>
                        <a:rPr lang="en-US" sz="1400" baseline="0" dirty="0" smtClean="0"/>
                        <a:t> 3, 1966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</a:tr>
              <a:tr h="3224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Sep. 30, 1966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/>
                </a:tc>
              </a:tr>
              <a:tr h="3224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Feb. 26, 1967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/>
                </a:tc>
              </a:tr>
              <a:tr h="3224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May 14, 1967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/>
                </a:tc>
              </a:tr>
              <a:tr h="3224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Jul.</a:t>
                      </a:r>
                      <a:r>
                        <a:rPr lang="en-US" sz="1400" baseline="0" dirty="0" smtClean="0"/>
                        <a:t> 30, 1967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</a:tr>
              <a:tr h="3224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Oct. 25, 1967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</a:tr>
              <a:tr h="3224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Jan. 3, 1968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/>
                </a:tc>
              </a:tr>
              <a:tr h="3224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Mar.</a:t>
                      </a:r>
                      <a:r>
                        <a:rPr lang="en-US" sz="1400" baseline="0" dirty="0" smtClean="0"/>
                        <a:t> 10, 1968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</a:tr>
              <a:tr h="3224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May 1, 1968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</a:tr>
              <a:tr h="322468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Mar. 23, 1969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52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/>
                </a:tc>
              </a:tr>
              <a:tr h="3224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Jun. 28, 1970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</a:tr>
              <a:tr h="3224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Jun</a:t>
                      </a:r>
                      <a:r>
                        <a:rPr lang="en-US" sz="1400" baseline="0" dirty="0" smtClean="0"/>
                        <a:t> 6, 1971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752" name="TextBox 4"/>
          <p:cNvSpPr txBox="1">
            <a:spLocks noChangeArrowheads="1"/>
          </p:cNvSpPr>
          <p:nvPr/>
        </p:nvSpPr>
        <p:spPr bwMode="auto">
          <a:xfrm>
            <a:off x="381000" y="1752600"/>
            <a:ext cx="80279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Do you think the US made a mistake by sending troops to fight in Vietnam?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14399" y="685800"/>
          <a:ext cx="7162802" cy="555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7446"/>
                <a:gridCol w="1432560"/>
                <a:gridCol w="1522096"/>
                <a:gridCol w="17907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21-29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30-49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50+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March 1966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May 1966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</a:t>
                      </a:r>
                      <a:r>
                        <a:rPr lang="en-US" baseline="0" dirty="0" smtClean="0"/>
                        <a:t> 1966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 1966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dirty="0" smtClean="0"/>
                        <a:t>May 1967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July 1967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1967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 1968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March 1968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April 1968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August 1968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1968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 1969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1969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19200" y="228600"/>
            <a:ext cx="6974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Percentage stating Vietnam War is a mistake by age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Other Notable Books on Vietnam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       H.R. McMaster, </a:t>
            </a:r>
            <a:r>
              <a:rPr lang="en-US" sz="2400" i="1" dirty="0" smtClean="0"/>
              <a:t>Dereliction of Duty: Johnson, McNamara, the Joint Chiefs of Staff, and the Lies that Led to Vietnam </a:t>
            </a:r>
            <a:r>
              <a:rPr lang="en-US" sz="2400" dirty="0" smtClean="0"/>
              <a:t>(Harper, 1998).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David E. </a:t>
            </a:r>
            <a:r>
              <a:rPr lang="en-US" sz="2400" dirty="0" err="1" smtClean="0"/>
              <a:t>Settje</a:t>
            </a:r>
            <a:r>
              <a:rPr lang="en-US" sz="2400" dirty="0" smtClean="0"/>
              <a:t>, </a:t>
            </a:r>
            <a:r>
              <a:rPr lang="en-US" sz="2400" i="1" dirty="0" smtClean="0"/>
              <a:t>Faith and War: How Christians Debated the Cold and Vietnam Wars</a:t>
            </a:r>
            <a:r>
              <a:rPr lang="en-US" sz="2400" dirty="0" smtClean="0"/>
              <a:t> (New York University Press, 2011).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smtClean="0"/>
              <a:t>Shameless plug:</a:t>
            </a:r>
          </a:p>
          <a:p>
            <a:pPr>
              <a:buNone/>
            </a:pPr>
            <a:r>
              <a:rPr lang="en-US" sz="2400" dirty="0" smtClean="0"/>
              <a:t>     Lisa M. Mundey, </a:t>
            </a:r>
            <a:r>
              <a:rPr lang="en-US" sz="2400" i="1" dirty="0" smtClean="0"/>
              <a:t>Militarism and Antimilitarism in American Popular Media, 1945-1970</a:t>
            </a:r>
            <a:r>
              <a:rPr lang="en-US" sz="2400" dirty="0" smtClean="0"/>
              <a:t> (McFarland Publishers, 2012).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Debate and Controversy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       Mark </a:t>
            </a:r>
            <a:r>
              <a:rPr lang="en-US" dirty="0" err="1" smtClean="0"/>
              <a:t>Moyar</a:t>
            </a:r>
            <a:r>
              <a:rPr lang="en-US" dirty="0" smtClean="0"/>
              <a:t>, </a:t>
            </a:r>
            <a:r>
              <a:rPr lang="en-US" i="1" dirty="0" smtClean="0"/>
              <a:t>Triumph Forsaken: The Vietnam War 1954-1965 </a:t>
            </a:r>
            <a:r>
              <a:rPr lang="en-US" dirty="0" smtClean="0"/>
              <a:t>(New York: Cambridge University Press, 2006).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        Andrew </a:t>
            </a:r>
            <a:r>
              <a:rPr lang="en-US" dirty="0" err="1" smtClean="0"/>
              <a:t>Wiest</a:t>
            </a:r>
            <a:r>
              <a:rPr lang="en-US" dirty="0" smtClean="0"/>
              <a:t> and Michael J. </a:t>
            </a:r>
            <a:r>
              <a:rPr lang="en-US" dirty="0" err="1" smtClean="0"/>
              <a:t>Doidge</a:t>
            </a:r>
            <a:r>
              <a:rPr lang="en-US" dirty="0" smtClean="0"/>
              <a:t>, eds. </a:t>
            </a:r>
            <a:r>
              <a:rPr lang="en-US" i="1" dirty="0" smtClean="0"/>
              <a:t>Triumph Revisited </a:t>
            </a:r>
            <a:r>
              <a:rPr lang="en-US" dirty="0" smtClean="0"/>
              <a:t>(New York: </a:t>
            </a:r>
            <a:r>
              <a:rPr lang="en-US" dirty="0" err="1" smtClean="0"/>
              <a:t>Routledge</a:t>
            </a:r>
            <a:r>
              <a:rPr lang="en-US" dirty="0" smtClean="0"/>
              <a:t>, 2010).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/>
              <a:t>A. Characterization of Ho Chi Minh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z="2400" dirty="0" err="1" smtClean="0"/>
              <a:t>Moyar</a:t>
            </a:r>
            <a:r>
              <a:rPr lang="en-US" sz="2400" dirty="0" smtClean="0"/>
              <a:t> contends: </a:t>
            </a:r>
          </a:p>
          <a:p>
            <a:pPr lvl="1" eaLnBrk="1" hangingPunct="1"/>
            <a:r>
              <a:rPr lang="en-US" sz="2000" dirty="0" smtClean="0"/>
              <a:t>Ho Chi Minh was a devoted communist internationalist</a:t>
            </a:r>
          </a:p>
          <a:p>
            <a:pPr lvl="1" eaLnBrk="1" hangingPunct="1">
              <a:buNone/>
            </a:pPr>
            <a:endParaRPr lang="en-US" sz="2000" dirty="0" smtClean="0"/>
          </a:p>
          <a:p>
            <a:pPr lvl="1" eaLnBrk="1" hangingPunct="1"/>
            <a:r>
              <a:rPr lang="en-US" sz="2000" dirty="0" smtClean="0"/>
              <a:t>Ho was a ruthless communist operator</a:t>
            </a:r>
            <a:endParaRPr lang="en-US" sz="2400" dirty="0" smtClean="0"/>
          </a:p>
        </p:txBody>
      </p:sp>
      <p:pic>
        <p:nvPicPr>
          <p:cNvPr id="5" name="Content Placeholder 4" descr="Ho Chi Minh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32556" y="1600200"/>
            <a:ext cx="3669887" cy="45307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/>
              <a:t>A. Characterization of Ho Chi Minh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Historian </a:t>
            </a:r>
            <a:r>
              <a:rPr lang="en-US" sz="2400" dirty="0" err="1" smtClean="0"/>
              <a:t>Qiang</a:t>
            </a:r>
            <a:r>
              <a:rPr lang="en-US" sz="2400" dirty="0" smtClean="0"/>
              <a:t> </a:t>
            </a:r>
            <a:r>
              <a:rPr lang="en-US" sz="2400" dirty="0" err="1" smtClean="0"/>
              <a:t>Zhai</a:t>
            </a:r>
            <a:r>
              <a:rPr lang="en-US" sz="2400" dirty="0" smtClean="0"/>
              <a:t> responds:</a:t>
            </a:r>
          </a:p>
          <a:p>
            <a:pPr lvl="1" eaLnBrk="1" hangingPunct="1"/>
            <a:r>
              <a:rPr lang="en-US" sz="2000" dirty="0" smtClean="0"/>
              <a:t>Ho was both motivated by Marxist-Leninist communism and traditional Confucian humanism </a:t>
            </a:r>
          </a:p>
          <a:p>
            <a:pPr lvl="1" eaLnBrk="1" hangingPunct="1"/>
            <a:r>
              <a:rPr lang="en-US" sz="2000" dirty="0" smtClean="0"/>
              <a:t>Less constrained by communist ideology than Mao Zedong and Kim Il Sung</a:t>
            </a:r>
          </a:p>
          <a:p>
            <a:pPr lvl="1" eaLnBrk="1" hangingPunct="1"/>
            <a:r>
              <a:rPr lang="en-US" sz="2000" dirty="0" smtClean="0"/>
              <a:t>Ho was a communist, but he was also a Vietnamese nationalist who saw communism as a way to unify his country</a:t>
            </a:r>
          </a:p>
          <a:p>
            <a:pPr lvl="1" eaLnBrk="1" hangingPunct="1">
              <a:buNone/>
            </a:pPr>
            <a:endParaRPr lang="en-US" dirty="0" smtClean="0"/>
          </a:p>
          <a:p>
            <a:pPr eaLnBrk="1" hangingPunct="1"/>
            <a:r>
              <a:rPr lang="en-US" sz="2000" dirty="0" smtClean="0"/>
              <a:t>Historian Mark Atwood Lawrence: </a:t>
            </a:r>
            <a:r>
              <a:rPr lang="en-US" sz="2000" dirty="0" err="1" smtClean="0"/>
              <a:t>Moyar</a:t>
            </a:r>
            <a:r>
              <a:rPr lang="en-US" sz="2000" dirty="0" smtClean="0"/>
              <a:t> makes no mention of Ho’s 1919 nationalist appeal to President Woodrow Wilson and other world leaders to grant Vietnam and other colonial territories self-determination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/>
              <a:t>B. Characterization of Ngo </a:t>
            </a:r>
            <a:r>
              <a:rPr lang="en-US" sz="3600" b="1" dirty="0" err="1" smtClean="0"/>
              <a:t>Dihn</a:t>
            </a:r>
            <a:r>
              <a:rPr lang="en-US" sz="3600" b="1" dirty="0" smtClean="0"/>
              <a:t> Diem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z="2400" dirty="0" err="1" smtClean="0"/>
              <a:t>Moyar</a:t>
            </a:r>
            <a:r>
              <a:rPr lang="en-US" sz="2400" dirty="0" smtClean="0"/>
              <a:t> contends:</a:t>
            </a:r>
          </a:p>
          <a:p>
            <a:pPr lvl="1" eaLnBrk="1" hangingPunct="1"/>
            <a:r>
              <a:rPr lang="en-US" sz="2000" dirty="0" smtClean="0"/>
              <a:t>Diem’s Catholicism not an issue</a:t>
            </a:r>
          </a:p>
          <a:p>
            <a:pPr lvl="1" eaLnBrk="1" hangingPunct="1"/>
            <a:r>
              <a:rPr lang="en-US" sz="2000" dirty="0" smtClean="0"/>
              <a:t>Violence and oppression instigated by Diem’s regime far lower than Viet </a:t>
            </a:r>
            <a:r>
              <a:rPr lang="en-US" sz="2000" dirty="0" err="1" smtClean="0"/>
              <a:t>Mihn</a:t>
            </a:r>
            <a:r>
              <a:rPr lang="en-US" sz="2000" dirty="0" smtClean="0"/>
              <a:t> crackdowns</a:t>
            </a:r>
          </a:p>
          <a:p>
            <a:pPr lvl="1" eaLnBrk="1" hangingPunct="1"/>
            <a:r>
              <a:rPr lang="en-US" sz="2000" dirty="0" smtClean="0"/>
              <a:t>Supporting the coup that deposed Diem was by far the worst American mistake of the war</a:t>
            </a:r>
          </a:p>
          <a:p>
            <a:pPr lvl="1" eaLnBrk="1" hangingPunct="1">
              <a:buNone/>
            </a:pPr>
            <a:endParaRPr lang="en-US" dirty="0" smtClean="0"/>
          </a:p>
        </p:txBody>
      </p:sp>
      <p:pic>
        <p:nvPicPr>
          <p:cNvPr id="5" name="Content Placeholder 4" descr="diem20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0" y="2057400"/>
            <a:ext cx="3230423" cy="323042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/>
              <a:t>B. Characterization of Ngo </a:t>
            </a:r>
            <a:r>
              <a:rPr lang="en-US" sz="3600" b="1" dirty="0" err="1" smtClean="0"/>
              <a:t>Dihn</a:t>
            </a:r>
            <a:r>
              <a:rPr lang="en-US" sz="3600" b="1" dirty="0" smtClean="0"/>
              <a:t> Diem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Mark Atwood Lawrence responds:</a:t>
            </a:r>
          </a:p>
          <a:p>
            <a:pPr lvl="1" eaLnBrk="1" hangingPunct="1"/>
            <a:r>
              <a:rPr lang="en-US" sz="2000" dirty="0" smtClean="0"/>
              <a:t>Diem’s Catholicism distanced him from vast majority of his people</a:t>
            </a:r>
          </a:p>
          <a:p>
            <a:pPr lvl="1" eaLnBrk="1" hangingPunct="1"/>
            <a:r>
              <a:rPr lang="en-US" sz="2000" dirty="0" smtClean="0"/>
              <a:t>Draconian repression counterproductive by weakening Diem’s legitimacy; it increased the population’s support for the Viet Cong  </a:t>
            </a:r>
          </a:p>
          <a:p>
            <a:pPr lvl="1"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Edward Miller argues Diem was more independent than orthodox scholars often recognize but also more responsible for the ultimate failure of his government than revisionist scholars acknowledge</a:t>
            </a:r>
          </a:p>
          <a:p>
            <a:pPr eaLnBrk="1" hangingPunct="1">
              <a:buNone/>
            </a:pPr>
            <a:endParaRPr lang="en-US" sz="2000" dirty="0" smtClean="0"/>
          </a:p>
          <a:p>
            <a:pPr eaLnBrk="1" hangingPunct="1"/>
            <a:r>
              <a:rPr lang="en-US" sz="2000" dirty="0" smtClean="0"/>
              <a:t>Impossible to know what would have happened if Diem remained in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C. Vietnamese People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Moyar</a:t>
            </a:r>
            <a:r>
              <a:rPr lang="en-US" dirty="0" smtClean="0"/>
              <a:t> contends: Western-style democracy inappropriate for a country that was fractious and dominated by authoritarian culture</a:t>
            </a:r>
          </a:p>
        </p:txBody>
      </p:sp>
      <p:pic>
        <p:nvPicPr>
          <p:cNvPr id="5" name="Content Placeholder 4" descr="Vietnam aeria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245074"/>
            <a:ext cx="4038600" cy="3240977"/>
          </a:xfrm>
        </p:spPr>
      </p:pic>
      <p:sp>
        <p:nvSpPr>
          <p:cNvPr id="6" name="Rectangle 5"/>
          <p:cNvSpPr/>
          <p:nvPr/>
        </p:nvSpPr>
        <p:spPr>
          <a:xfrm>
            <a:off x="4800600" y="5638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Bombing of Viet Cong structures along a canal in South Vietnam. (1965)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C. Vietnamese People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Jessica Chapman responds:</a:t>
            </a:r>
          </a:p>
          <a:p>
            <a:pPr lvl="1"/>
            <a:r>
              <a:rPr lang="en-US" dirty="0" err="1" smtClean="0"/>
              <a:t>Moyar’s</a:t>
            </a:r>
            <a:r>
              <a:rPr lang="en-US" dirty="0" smtClean="0"/>
              <a:t> reading of Vietnamese culture comes from contemporary British, French, and American commentary and Diem’s own words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Diem’s assertion that democracy won’t work in Vietnam should not be taken at face value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Ability to suppress opposition does not prove Diem’s support or popularity with the people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evel">
  <a:themeElements>
    <a:clrScheme name="Level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Level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824</TotalTime>
  <Words>2062</Words>
  <Application>Microsoft Macintosh PowerPoint</Application>
  <PresentationFormat>On-screen Show (4:3)</PresentationFormat>
  <Paragraphs>299</Paragraphs>
  <Slides>28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Level</vt:lpstr>
      <vt:lpstr>Vietnam War: Debates and Controversies</vt:lpstr>
      <vt:lpstr>I Interpretive Schools of Thought</vt:lpstr>
      <vt:lpstr>Debate and Controversy</vt:lpstr>
      <vt:lpstr>A. Characterization of Ho Chi Minh</vt:lpstr>
      <vt:lpstr>A. Characterization of Ho Chi Minh</vt:lpstr>
      <vt:lpstr>B. Characterization of Ngo Dihn Diem</vt:lpstr>
      <vt:lpstr>B. Characterization of Ngo Dihn Diem</vt:lpstr>
      <vt:lpstr>C. Vietnamese People</vt:lpstr>
      <vt:lpstr>C. Vietnamese People</vt:lpstr>
      <vt:lpstr>D. Issue of China</vt:lpstr>
      <vt:lpstr>D. Issue of China</vt:lpstr>
      <vt:lpstr>E. Was South Vietnam winning the war before the assassination of Diem?</vt:lpstr>
      <vt:lpstr>F. Role of Buddhist Monks</vt:lpstr>
      <vt:lpstr>F. Role of Buddhist Monks</vt:lpstr>
      <vt:lpstr>G. Blame Game</vt:lpstr>
      <vt:lpstr>G. Blame Game</vt:lpstr>
      <vt:lpstr>H. Vietnam Vets</vt:lpstr>
      <vt:lpstr>H. Vietnam Vets</vt:lpstr>
      <vt:lpstr>II. Media and Public Opinion</vt:lpstr>
      <vt:lpstr>A. Controversy</vt:lpstr>
      <vt:lpstr>B. Influences</vt:lpstr>
      <vt:lpstr>B. Influences</vt:lpstr>
      <vt:lpstr>C. Television</vt:lpstr>
      <vt:lpstr>C. Television </vt:lpstr>
      <vt:lpstr>D. Newspapers</vt:lpstr>
      <vt:lpstr>E. Public Opinion</vt:lpstr>
      <vt:lpstr>Slide 27</vt:lpstr>
      <vt:lpstr>Other Notable Books on Vietnam</vt:lpstr>
    </vt:vector>
  </TitlesOfParts>
  <Company>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Vietnam War</dc:title>
  <dc:creator>Preferred Customer</dc:creator>
  <cp:lastModifiedBy>Emily Johnson</cp:lastModifiedBy>
  <cp:revision>237</cp:revision>
  <dcterms:created xsi:type="dcterms:W3CDTF">2012-07-11T15:05:50Z</dcterms:created>
  <dcterms:modified xsi:type="dcterms:W3CDTF">2012-07-11T15:06:19Z</dcterms:modified>
</cp:coreProperties>
</file>